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46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46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46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46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32833" y="91393"/>
            <a:ext cx="310197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46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4398" y="3026130"/>
            <a:ext cx="8299450" cy="656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iabac.org/blog/data-engineer-roles-and-responsibilitie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579"/>
            <a:ext cx="10790317" cy="102184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9722" y="1138390"/>
            <a:ext cx="1379664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0205" algn="l"/>
                <a:tab pos="7332345" algn="l"/>
                <a:tab pos="10939145" algn="l"/>
              </a:tabLst>
            </a:pPr>
            <a:r>
              <a:rPr sz="7200" b="0" spc="-10" dirty="0">
                <a:latin typeface="Arial"/>
                <a:cs typeface="Arial"/>
              </a:rPr>
              <a:t>P1074</a:t>
            </a:r>
            <a:r>
              <a:rPr sz="7200" b="0" dirty="0">
                <a:latin typeface="Arial"/>
                <a:cs typeface="Arial"/>
              </a:rPr>
              <a:t>	</a:t>
            </a:r>
            <a:r>
              <a:rPr sz="7200" b="0" spc="-10" dirty="0">
                <a:latin typeface="Arial"/>
                <a:cs typeface="Arial"/>
              </a:rPr>
              <a:t>Adventure</a:t>
            </a:r>
            <a:r>
              <a:rPr sz="7200" b="0" dirty="0">
                <a:latin typeface="Arial"/>
                <a:cs typeface="Arial"/>
              </a:rPr>
              <a:t>	</a:t>
            </a:r>
            <a:r>
              <a:rPr sz="7200" b="0" spc="-10" dirty="0">
                <a:latin typeface="Arial"/>
                <a:cs typeface="Arial"/>
              </a:rPr>
              <a:t>Works</a:t>
            </a:r>
            <a:r>
              <a:rPr lang="en-US" sz="7200" b="0" spc="-10" dirty="0"/>
              <a:t> </a:t>
            </a:r>
            <a:r>
              <a:rPr sz="7200" b="0" spc="-10" dirty="0">
                <a:latin typeface="Arial"/>
                <a:cs typeface="Arial"/>
              </a:rPr>
              <a:t>Project</a:t>
            </a:r>
            <a:endParaRPr sz="7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70428" y="3777297"/>
            <a:ext cx="4754880" cy="423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b="1" dirty="0">
                <a:solidFill>
                  <a:srgbClr val="146669"/>
                </a:solidFill>
                <a:latin typeface="Arial"/>
                <a:cs typeface="Arial"/>
              </a:rPr>
              <a:t>Presented</a:t>
            </a:r>
            <a:r>
              <a:rPr sz="3550" b="1" spc="-125" dirty="0">
                <a:solidFill>
                  <a:srgbClr val="146669"/>
                </a:solidFill>
                <a:latin typeface="Arial"/>
                <a:cs typeface="Arial"/>
              </a:rPr>
              <a:t> </a:t>
            </a:r>
            <a:r>
              <a:rPr sz="3550" b="1" spc="-25" dirty="0">
                <a:solidFill>
                  <a:srgbClr val="146669"/>
                </a:solidFill>
                <a:latin typeface="Arial"/>
                <a:cs typeface="Arial"/>
              </a:rPr>
              <a:t>by</a:t>
            </a:r>
            <a:endParaRPr sz="3550" dirty="0">
              <a:latin typeface="Arial"/>
              <a:cs typeface="Arial"/>
            </a:endParaRPr>
          </a:p>
          <a:p>
            <a:pPr marL="381635" indent="-341630">
              <a:lnSpc>
                <a:spcPct val="100000"/>
              </a:lnSpc>
              <a:spcBef>
                <a:spcPts val="2535"/>
              </a:spcBef>
              <a:buAutoNum type="arabicPeriod"/>
              <a:tabLst>
                <a:tab pos="381635" algn="l"/>
              </a:tabLst>
            </a:pPr>
            <a:r>
              <a:rPr sz="2800" dirty="0">
                <a:latin typeface="Arial"/>
                <a:cs typeface="Arial"/>
              </a:rPr>
              <a:t>Davkhar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Dnyanesha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Pradip</a:t>
            </a:r>
            <a:endParaRPr sz="2800" dirty="0">
              <a:latin typeface="Arial"/>
              <a:cs typeface="Arial"/>
            </a:endParaRPr>
          </a:p>
          <a:p>
            <a:pPr marL="381635" indent="-341630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381635" algn="l"/>
              </a:tabLst>
            </a:pPr>
            <a:r>
              <a:rPr sz="2800" dirty="0">
                <a:latin typeface="Arial"/>
                <a:cs typeface="Arial"/>
              </a:rPr>
              <a:t>POOJA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KOTE</a:t>
            </a:r>
            <a:endParaRPr sz="2800" dirty="0">
              <a:latin typeface="Arial"/>
              <a:cs typeface="Arial"/>
            </a:endParaRPr>
          </a:p>
          <a:p>
            <a:pPr marL="381635" indent="-341630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381635" algn="l"/>
              </a:tabLst>
            </a:pPr>
            <a:r>
              <a:rPr sz="2800" dirty="0">
                <a:latin typeface="Arial"/>
                <a:cs typeface="Arial"/>
              </a:rPr>
              <a:t>Nikhil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Bachhav</a:t>
            </a:r>
            <a:endParaRPr sz="2800" dirty="0">
              <a:latin typeface="Arial"/>
              <a:cs typeface="Arial"/>
            </a:endParaRPr>
          </a:p>
          <a:p>
            <a:pPr marL="381635" indent="-341630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381635" algn="l"/>
              </a:tabLst>
            </a:pPr>
            <a:r>
              <a:rPr sz="2800" dirty="0">
                <a:latin typeface="Arial"/>
                <a:cs typeface="Arial"/>
              </a:rPr>
              <a:t>Tushar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Prajapati</a:t>
            </a:r>
            <a:endParaRPr sz="2800" dirty="0">
              <a:latin typeface="Arial"/>
              <a:cs typeface="Arial"/>
            </a:endParaRPr>
          </a:p>
          <a:p>
            <a:pPr marL="381635" indent="-341630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381635" algn="l"/>
              </a:tabLst>
            </a:pPr>
            <a:r>
              <a:rPr sz="2800" dirty="0">
                <a:latin typeface="Arial"/>
                <a:cs typeface="Arial"/>
              </a:rPr>
              <a:t>Sanjay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Biju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P</a:t>
            </a:r>
            <a:endParaRPr sz="2800" dirty="0">
              <a:latin typeface="Arial"/>
              <a:cs typeface="Arial"/>
            </a:endParaRPr>
          </a:p>
          <a:p>
            <a:pPr marL="381635" indent="-34163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381635" algn="l"/>
              </a:tabLst>
            </a:pPr>
            <a:r>
              <a:rPr sz="2800" dirty="0">
                <a:latin typeface="Arial"/>
                <a:cs typeface="Arial"/>
              </a:rPr>
              <a:t>Alok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Devanand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Lakade</a:t>
            </a:r>
            <a:endParaRPr sz="2800" dirty="0">
              <a:latin typeface="Arial"/>
              <a:cs typeface="Arial"/>
            </a:endParaRPr>
          </a:p>
          <a:p>
            <a:pPr marL="381635" indent="-341630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381635" algn="l"/>
              </a:tabLst>
            </a:pPr>
            <a:r>
              <a:rPr sz="2800" dirty="0">
                <a:latin typeface="Arial"/>
                <a:cs typeface="Arial"/>
              </a:rPr>
              <a:t>Mallikarjuna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KAGULA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1965" y="2933700"/>
            <a:ext cx="8392160" cy="6658609"/>
            <a:chOff x="481965" y="2933700"/>
            <a:chExt cx="8392160" cy="6658609"/>
          </a:xfrm>
        </p:grpSpPr>
        <p:sp>
          <p:nvSpPr>
            <p:cNvPr id="6" name="object 6"/>
            <p:cNvSpPr/>
            <p:nvPr/>
          </p:nvSpPr>
          <p:spPr>
            <a:xfrm>
              <a:off x="574398" y="3026130"/>
              <a:ext cx="8299450" cy="6565900"/>
            </a:xfrm>
            <a:custGeom>
              <a:avLst/>
              <a:gdLst/>
              <a:ahLst/>
              <a:cxnLst/>
              <a:rect l="l" t="t" r="r" b="b"/>
              <a:pathLst>
                <a:path w="8299450" h="6565900">
                  <a:moveTo>
                    <a:pt x="8299450" y="0"/>
                  </a:moveTo>
                  <a:lnTo>
                    <a:pt x="0" y="0"/>
                  </a:lnTo>
                  <a:lnTo>
                    <a:pt x="0" y="6565900"/>
                  </a:lnTo>
                  <a:lnTo>
                    <a:pt x="8299450" y="6565900"/>
                  </a:lnTo>
                  <a:lnTo>
                    <a:pt x="8299450" y="0"/>
                  </a:lnTo>
                  <a:close/>
                </a:path>
              </a:pathLst>
            </a:custGeom>
            <a:solidFill>
              <a:srgbClr val="333333">
                <a:alpha val="647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65" y="2933700"/>
              <a:ext cx="8286750" cy="65532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/>
          </a:p>
          <a:p>
            <a:pPr>
              <a:lnSpc>
                <a:spcPct val="100000"/>
              </a:lnSpc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This</a:t>
            </a:r>
            <a:r>
              <a:rPr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Photo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dirty="0"/>
              <a:t>by</a:t>
            </a:r>
            <a:r>
              <a:rPr spc="-10" dirty="0"/>
              <a:t> Unknown</a:t>
            </a:r>
            <a:r>
              <a:rPr spc="-5" dirty="0"/>
              <a:t> </a:t>
            </a:r>
            <a:r>
              <a:rPr spc="-10" dirty="0"/>
              <a:t>Author </a:t>
            </a:r>
            <a:r>
              <a:rPr dirty="0"/>
              <a:t>is</a:t>
            </a:r>
            <a:r>
              <a:rPr spc="-5" dirty="0"/>
              <a:t> </a:t>
            </a:r>
            <a:r>
              <a:rPr spc="-10" dirty="0"/>
              <a:t>licensed</a:t>
            </a:r>
            <a:r>
              <a:rPr spc="-5" dirty="0"/>
              <a:t> </a:t>
            </a:r>
            <a:r>
              <a:rPr dirty="0"/>
              <a:t>under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CC</a:t>
            </a:r>
            <a:r>
              <a:rPr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 </a:t>
            </a:r>
            <a:r>
              <a:rPr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BY-</a:t>
            </a:r>
            <a:r>
              <a:rPr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262" y="0"/>
            <a:ext cx="4872038" cy="5100639"/>
          </a:xfrm>
          <a:prstGeom prst="flowChartDocument">
            <a:avLst/>
          </a:prstGeom>
          <a:solidFill>
            <a:srgbClr val="586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7300" y="256743"/>
            <a:ext cx="4260273" cy="3556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  <a:tabLst>
                <a:tab pos="1197610" algn="l"/>
              </a:tabLst>
            </a:pPr>
            <a:r>
              <a:rPr lang="en-US" sz="4800" kern="1200" spc="-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48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Queries</a:t>
            </a:r>
          </a:p>
        </p:txBody>
      </p:sp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246" y="256743"/>
            <a:ext cx="10174453" cy="96111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98AC5-147F-F24D-12AA-87626161F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B62C63B3-3ABB-F669-1376-290F300DB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262" y="0"/>
            <a:ext cx="4872038" cy="5100639"/>
          </a:xfrm>
          <a:prstGeom prst="flowChartDocument">
            <a:avLst/>
          </a:prstGeom>
          <a:solidFill>
            <a:srgbClr val="586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C59B908-C307-CA0C-2908-01C6D06EAB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7300" y="256743"/>
            <a:ext cx="4260273" cy="3556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  <a:tabLst>
                <a:tab pos="1197610" algn="l"/>
              </a:tabLst>
            </a:pPr>
            <a:r>
              <a:rPr lang="en-US" sz="4800" kern="1200" spc="-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48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Queries</a:t>
            </a: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DE39BCF7-3EFB-7159-ABE4-950D1ECD50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6944" y="256743"/>
            <a:ext cx="8370856" cy="96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A32DA-F32E-FCA1-C725-96E9862D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537F4FCA-443E-A1E5-764B-FF62D1E8C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262" y="0"/>
            <a:ext cx="4872038" cy="5100639"/>
          </a:xfrm>
          <a:prstGeom prst="flowChartDocument">
            <a:avLst/>
          </a:prstGeom>
          <a:solidFill>
            <a:srgbClr val="586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1EF983E-4425-A91B-4A59-D09B814DD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7300" y="256743"/>
            <a:ext cx="4260273" cy="3556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  <a:tabLst>
                <a:tab pos="1197610" algn="l"/>
              </a:tabLst>
            </a:pPr>
            <a:r>
              <a:rPr lang="en-US" sz="4800" kern="1200" spc="-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48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Queries</a:t>
            </a: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7513EA6F-EA89-58C9-42FB-AC9176C87E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400" y="256742"/>
            <a:ext cx="10820400" cy="93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3737" y="764463"/>
            <a:ext cx="5906135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2335" algn="l"/>
              </a:tabLst>
            </a:pPr>
            <a:r>
              <a:rPr sz="8500" b="0" spc="-25" dirty="0">
                <a:latin typeface="Arial"/>
                <a:cs typeface="Arial"/>
              </a:rPr>
              <a:t>Key</a:t>
            </a:r>
            <a:r>
              <a:rPr sz="8500" b="0" dirty="0">
                <a:latin typeface="Arial"/>
                <a:cs typeface="Arial"/>
              </a:rPr>
              <a:t>	</a:t>
            </a:r>
            <a:r>
              <a:rPr sz="8500" b="0" spc="-10" dirty="0">
                <a:latin typeface="Arial"/>
                <a:cs typeface="Arial"/>
              </a:rPr>
              <a:t>Insights</a:t>
            </a:r>
            <a:endParaRPr sz="85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0939" y="3051373"/>
            <a:ext cx="13595985" cy="434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6370">
              <a:lnSpc>
                <a:spcPct val="11410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Revenue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Leaders: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Certain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regions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product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categories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contribute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most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overall sales.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latin typeface="Arial"/>
                <a:cs typeface="Arial"/>
              </a:rPr>
              <a:t>High-</a:t>
            </a:r>
            <a:r>
              <a:rPr sz="2800" b="1" dirty="0">
                <a:latin typeface="Arial"/>
                <a:cs typeface="Arial"/>
              </a:rPr>
              <a:t>Value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Customers: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small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customer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segment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drives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large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portion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revenue.</a:t>
            </a:r>
            <a:endParaRPr sz="2800" dirty="0">
              <a:latin typeface="Arial"/>
              <a:cs typeface="Arial"/>
            </a:endParaRPr>
          </a:p>
          <a:p>
            <a:pPr marL="12700" marR="1036319">
              <a:lnSpc>
                <a:spcPct val="114100"/>
              </a:lnSpc>
            </a:pPr>
            <a:r>
              <a:rPr sz="2800" b="1" dirty="0">
                <a:latin typeface="Arial"/>
                <a:cs typeface="Arial"/>
              </a:rPr>
              <a:t>Top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Products: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Best-</a:t>
            </a:r>
            <a:r>
              <a:rPr sz="2800" dirty="0">
                <a:latin typeface="Arial"/>
                <a:cs typeface="Arial"/>
              </a:rPr>
              <a:t>selling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products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dominate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revenue;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underperforming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items </a:t>
            </a:r>
            <a:r>
              <a:rPr sz="2800" dirty="0">
                <a:latin typeface="Arial"/>
                <a:cs typeface="Arial"/>
              </a:rPr>
              <a:t>highlight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opportunities.</a:t>
            </a:r>
            <a:endParaRPr sz="2800" dirty="0">
              <a:latin typeface="Arial"/>
              <a:cs typeface="Arial"/>
            </a:endParaRPr>
          </a:p>
          <a:p>
            <a:pPr marL="12700" marR="158750">
              <a:lnSpc>
                <a:spcPct val="114100"/>
              </a:lnSpc>
            </a:pPr>
            <a:r>
              <a:rPr sz="2800" b="1" dirty="0">
                <a:latin typeface="Arial"/>
                <a:cs typeface="Arial"/>
              </a:rPr>
              <a:t>Profitability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Focus: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High-</a:t>
            </a:r>
            <a:r>
              <a:rPr sz="2800" dirty="0">
                <a:latin typeface="Arial"/>
                <a:cs typeface="Arial"/>
              </a:rPr>
              <a:t>margin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products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regions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outperform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others;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optimizing </a:t>
            </a:r>
            <a:r>
              <a:rPr sz="2800" dirty="0">
                <a:latin typeface="Arial"/>
                <a:cs typeface="Arial"/>
              </a:rPr>
              <a:t>costs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boost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profits.</a:t>
            </a:r>
            <a:endParaRPr sz="2800" dirty="0">
              <a:latin typeface="Arial"/>
              <a:cs typeface="Arial"/>
            </a:endParaRPr>
          </a:p>
          <a:p>
            <a:pPr marL="12700" marR="1598295">
              <a:lnSpc>
                <a:spcPct val="114100"/>
              </a:lnSpc>
            </a:pPr>
            <a:r>
              <a:rPr sz="2800" b="1" dirty="0">
                <a:latin typeface="Arial"/>
                <a:cs typeface="Arial"/>
              </a:rPr>
              <a:t>Growth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Opportunities: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Emerging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product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lines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regional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trends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provide </a:t>
            </a:r>
            <a:r>
              <a:rPr sz="2800" dirty="0">
                <a:latin typeface="Arial"/>
                <a:cs typeface="Arial"/>
              </a:rPr>
              <a:t>actionable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business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strategies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3612" y="764463"/>
            <a:ext cx="536575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b="0" spc="-10" dirty="0">
                <a:latin typeface="Arial"/>
                <a:cs typeface="Arial"/>
              </a:rPr>
              <a:t>Conclusion</a:t>
            </a:r>
            <a:endParaRPr sz="8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9539" y="3279973"/>
            <a:ext cx="12562840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1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Adventure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Works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project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analyzed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sales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customer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identify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key </a:t>
            </a:r>
            <a:r>
              <a:rPr sz="2800" dirty="0">
                <a:latin typeface="Arial"/>
                <a:cs typeface="Arial"/>
              </a:rPr>
              <a:t>business</a:t>
            </a:r>
            <a:r>
              <a:rPr sz="2800" spc="5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trends.</a:t>
            </a:r>
            <a:r>
              <a:rPr sz="2800" spc="409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Regional</a:t>
            </a:r>
            <a:r>
              <a:rPr sz="2800" spc="5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5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showed</a:t>
            </a:r>
            <a:r>
              <a:rPr sz="2800" spc="5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5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some</a:t>
            </a:r>
            <a:r>
              <a:rPr sz="2800" spc="5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territories</a:t>
            </a:r>
            <a:r>
              <a:rPr sz="2800" spc="5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outperform </a:t>
            </a:r>
            <a:r>
              <a:rPr sz="2800" dirty="0">
                <a:latin typeface="Arial"/>
                <a:cs typeface="Arial"/>
              </a:rPr>
              <a:t>others,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indicating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opportunities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targeted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market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dirty="0">
                <a:latin typeface="Arial"/>
                <a:cs typeface="Arial"/>
              </a:rPr>
              <a:t>expansion.</a:t>
            </a:r>
            <a:r>
              <a:rPr sz="2800" spc="-15" dirty="0">
                <a:latin typeface="Arial"/>
                <a:cs typeface="Arial"/>
              </a:rPr>
              <a:t>  </a:t>
            </a:r>
            <a:r>
              <a:rPr sz="2800" spc="-10" dirty="0">
                <a:latin typeface="Arial"/>
                <a:cs typeface="Arial"/>
              </a:rPr>
              <a:t>Additionally,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9539" y="4740818"/>
            <a:ext cx="5582285" cy="99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  <a:tabLst>
                <a:tab pos="1343660" algn="l"/>
                <a:tab pos="2003425" algn="l"/>
                <a:tab pos="2769870" algn="l"/>
                <a:tab pos="2970530" algn="l"/>
                <a:tab pos="3833495" algn="l"/>
                <a:tab pos="4521200" algn="l"/>
                <a:tab pos="4637405" algn="l"/>
              </a:tabLst>
            </a:pPr>
            <a:r>
              <a:rPr sz="2800" spc="-10" dirty="0">
                <a:latin typeface="Arial"/>
                <a:cs typeface="Arial"/>
              </a:rPr>
              <a:t>certain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products</a:t>
            </a:r>
            <a:r>
              <a:rPr sz="2800" dirty="0">
                <a:latin typeface="Arial"/>
                <a:cs typeface="Arial"/>
              </a:rPr>
              <a:t>		</a:t>
            </a:r>
            <a:r>
              <a:rPr sz="2800" spc="-10" dirty="0">
                <a:latin typeface="Arial"/>
                <a:cs typeface="Arial"/>
              </a:rPr>
              <a:t>generate</a:t>
            </a:r>
            <a:r>
              <a:rPr sz="2800" dirty="0">
                <a:latin typeface="Arial"/>
                <a:cs typeface="Arial"/>
              </a:rPr>
              <a:t>		</a:t>
            </a:r>
            <a:r>
              <a:rPr sz="2800" spc="-20" dirty="0">
                <a:latin typeface="Arial"/>
                <a:cs typeface="Arial"/>
              </a:rPr>
              <a:t>high </a:t>
            </a:r>
            <a:r>
              <a:rPr sz="2800" spc="-10" dirty="0">
                <a:latin typeface="Arial"/>
                <a:cs typeface="Arial"/>
              </a:rPr>
              <a:t>suggesting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the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0" dirty="0">
                <a:latin typeface="Arial"/>
                <a:cs typeface="Arial"/>
              </a:rPr>
              <a:t>need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for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pricing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31336" y="4740818"/>
            <a:ext cx="886460" cy="9994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34925" algn="r">
              <a:lnSpc>
                <a:spcPct val="100000"/>
              </a:lnSpc>
              <a:spcBef>
                <a:spcPts val="575"/>
              </a:spcBef>
            </a:pPr>
            <a:r>
              <a:rPr sz="2800" spc="-10" dirty="0">
                <a:latin typeface="Arial"/>
                <a:cs typeface="Arial"/>
              </a:rPr>
              <a:t>sales</a:t>
            </a:r>
            <a:endParaRPr sz="2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70"/>
              </a:spcBef>
            </a:pPr>
            <a:r>
              <a:rPr sz="2800" spc="-25" dirty="0"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26267" y="4740818"/>
            <a:ext cx="5909945" cy="99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735">
              <a:lnSpc>
                <a:spcPct val="114100"/>
              </a:lnSpc>
              <a:spcBef>
                <a:spcPts val="100"/>
              </a:spcBef>
              <a:tabLst>
                <a:tab pos="1601470" algn="l"/>
                <a:tab pos="1645920" algn="l"/>
                <a:tab pos="2359660" algn="l"/>
                <a:tab pos="3474085" algn="l"/>
                <a:tab pos="3886200" algn="l"/>
                <a:tab pos="4258310" algn="l"/>
                <a:tab pos="4528185" algn="l"/>
              </a:tabLst>
            </a:pPr>
            <a:r>
              <a:rPr sz="2800" spc="-10" dirty="0">
                <a:latin typeface="Arial"/>
                <a:cs typeface="Arial"/>
              </a:rPr>
              <a:t>volumes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but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lower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profit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margins, discount</a:t>
            </a:r>
            <a:r>
              <a:rPr sz="2800" dirty="0">
                <a:latin typeface="Arial"/>
                <a:cs typeface="Arial"/>
              </a:rPr>
              <a:t>		</a:t>
            </a:r>
            <a:r>
              <a:rPr sz="2800" spc="-10" dirty="0">
                <a:latin typeface="Arial"/>
                <a:cs typeface="Arial"/>
              </a:rPr>
              <a:t>optimization</a:t>
            </a:r>
            <a:r>
              <a:rPr sz="2800" spc="-10" dirty="0">
                <a:latin typeface="Calibri"/>
                <a:cs typeface="Calibri"/>
              </a:rPr>
              <a:t>.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0" dirty="0">
                <a:latin typeface="Arial"/>
                <a:cs typeface="Arial"/>
              </a:rPr>
              <a:t>.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Interactive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9534" y="5714715"/>
            <a:ext cx="12564110" cy="99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  <a:tabLst>
                <a:tab pos="2143125" algn="l"/>
                <a:tab pos="3681095" algn="l"/>
                <a:tab pos="5731510" algn="l"/>
                <a:tab pos="7486650" algn="l"/>
                <a:tab pos="8174355" algn="l"/>
                <a:tab pos="9987915" algn="l"/>
                <a:tab pos="11957685" algn="l"/>
              </a:tabLst>
            </a:pPr>
            <a:r>
              <a:rPr sz="2800" spc="-10" dirty="0">
                <a:latin typeface="Arial"/>
                <a:cs typeface="Arial"/>
              </a:rPr>
              <a:t>dashboards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enabled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data-</a:t>
            </a:r>
            <a:r>
              <a:rPr sz="2800" spc="-10" dirty="0">
                <a:latin typeface="Arial"/>
                <a:cs typeface="Arial"/>
              </a:rPr>
              <a:t>driven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decisions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for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improving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profitability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regional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performance.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1201" y="3826751"/>
            <a:ext cx="5366385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2795" algn="l"/>
              </a:tabLst>
            </a:pPr>
            <a:r>
              <a:rPr sz="8500" b="0" spc="-10" dirty="0">
                <a:latin typeface="Arial"/>
                <a:cs typeface="Arial"/>
              </a:rPr>
              <a:t>Thank</a:t>
            </a:r>
            <a:r>
              <a:rPr sz="8500" b="0" dirty="0">
                <a:latin typeface="Arial"/>
                <a:cs typeface="Arial"/>
              </a:rPr>
              <a:t>	</a:t>
            </a:r>
            <a:r>
              <a:rPr sz="8500" b="0" spc="-20" dirty="0">
                <a:latin typeface="Arial"/>
                <a:cs typeface="Arial"/>
              </a:rPr>
              <a:t>you!</a:t>
            </a:r>
            <a:endParaRPr sz="8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71" y="641827"/>
            <a:ext cx="98545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8035" algn="l"/>
                <a:tab pos="4165600" algn="l"/>
                <a:tab pos="7745730" algn="l"/>
              </a:tabLst>
            </a:pPr>
            <a:r>
              <a:rPr sz="5400" spc="-10" dirty="0"/>
              <a:t>Summary</a:t>
            </a:r>
            <a:r>
              <a:rPr sz="5400" dirty="0"/>
              <a:t>	</a:t>
            </a:r>
            <a:r>
              <a:rPr sz="5400" spc="-25" dirty="0"/>
              <a:t>of</a:t>
            </a:r>
            <a:r>
              <a:rPr sz="5400" dirty="0"/>
              <a:t>	</a:t>
            </a:r>
            <a:r>
              <a:rPr sz="5400" spc="-10" dirty="0"/>
              <a:t>Adventure</a:t>
            </a:r>
            <a:r>
              <a:rPr sz="5400" dirty="0"/>
              <a:t>	</a:t>
            </a:r>
            <a:r>
              <a:rPr sz="5400" spc="-10" dirty="0"/>
              <a:t>Works</a:t>
            </a:r>
            <a:endParaRPr sz="5400"/>
          </a:p>
        </p:txBody>
      </p:sp>
      <p:sp>
        <p:nvSpPr>
          <p:cNvPr id="3" name="object 3"/>
          <p:cNvSpPr/>
          <p:nvPr/>
        </p:nvSpPr>
        <p:spPr>
          <a:xfrm>
            <a:off x="0" y="10037406"/>
            <a:ext cx="18288000" cy="250190"/>
          </a:xfrm>
          <a:custGeom>
            <a:avLst/>
            <a:gdLst/>
            <a:ahLst/>
            <a:cxnLst/>
            <a:rect l="l" t="t" r="r" b="b"/>
            <a:pathLst>
              <a:path w="18288000" h="250190">
                <a:moveTo>
                  <a:pt x="0" y="249593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249593"/>
                </a:lnTo>
                <a:lnTo>
                  <a:pt x="0" y="249593"/>
                </a:lnTo>
                <a:close/>
              </a:path>
            </a:pathLst>
          </a:custGeom>
          <a:solidFill>
            <a:srgbClr val="146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99252" y="1535315"/>
            <a:ext cx="11244580" cy="853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Developed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interactive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analytics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dashboard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monitor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sales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performance,</a:t>
            </a:r>
            <a:endParaRPr sz="2400">
              <a:latin typeface="Arial"/>
              <a:cs typeface="Arial"/>
            </a:endParaRPr>
          </a:p>
          <a:p>
            <a:pPr marL="12700" marR="267970">
              <a:lnSpc>
                <a:spcPct val="171200"/>
              </a:lnSpc>
            </a:pPr>
            <a:r>
              <a:rPr sz="2400" dirty="0">
                <a:latin typeface="Arial"/>
                <a:cs typeface="Arial"/>
              </a:rPr>
              <a:t>customer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behavior,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trends,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regional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contributions.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Enabled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data- </a:t>
            </a:r>
            <a:r>
              <a:rPr sz="2400" b="1" dirty="0">
                <a:latin typeface="Arial"/>
                <a:cs typeface="Arial"/>
              </a:rPr>
              <a:t>driven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decision-</a:t>
            </a:r>
            <a:r>
              <a:rPr sz="2400" b="1" dirty="0">
                <a:latin typeface="Arial"/>
                <a:cs typeface="Arial"/>
              </a:rPr>
              <a:t>making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sales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strategy,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inventory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optimization,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market </a:t>
            </a:r>
            <a:r>
              <a:rPr sz="2400" dirty="0">
                <a:latin typeface="Arial"/>
                <a:cs typeface="Arial"/>
              </a:rPr>
              <a:t>expansion.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Prepared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transformed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SQL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including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table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joins,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date </a:t>
            </a:r>
            <a:r>
              <a:rPr sz="2400" spc="-10" dirty="0">
                <a:latin typeface="Arial"/>
                <a:cs typeface="Arial"/>
              </a:rPr>
              <a:t>standardization,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 KPI </a:t>
            </a:r>
            <a:r>
              <a:rPr sz="2400" spc="-10" dirty="0">
                <a:latin typeface="Arial"/>
                <a:cs typeface="Arial"/>
              </a:rPr>
              <a:t>calculations</a:t>
            </a:r>
            <a:endParaRPr sz="2400">
              <a:latin typeface="Arial"/>
              <a:cs typeface="Arial"/>
            </a:endParaRPr>
          </a:p>
          <a:p>
            <a:pPr marL="12700" marR="103505" indent="-635">
              <a:lnSpc>
                <a:spcPct val="171200"/>
              </a:lnSpc>
              <a:tabLst>
                <a:tab pos="10099040" algn="l"/>
              </a:tabLst>
            </a:pPr>
            <a:r>
              <a:rPr sz="2400" dirty="0">
                <a:latin typeface="Arial"/>
                <a:cs typeface="Arial"/>
              </a:rPr>
              <a:t>Delivered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Total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Sales,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Profit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Margin,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No.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orders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through </a:t>
            </a:r>
            <a:r>
              <a:rPr sz="2400" dirty="0">
                <a:latin typeface="Arial"/>
                <a:cs typeface="Arial"/>
              </a:rPr>
              <a:t>intuitive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visualizations.</a:t>
            </a:r>
            <a:endParaRPr sz="2400">
              <a:latin typeface="Arial"/>
              <a:cs typeface="Arial"/>
            </a:endParaRPr>
          </a:p>
          <a:p>
            <a:pPr marL="12700" marR="85725">
              <a:lnSpc>
                <a:spcPct val="171200"/>
              </a:lnSpc>
            </a:pPr>
            <a:r>
              <a:rPr sz="2400" dirty="0">
                <a:latin typeface="Arial"/>
                <a:cs typeface="Arial"/>
              </a:rPr>
              <a:t>Identified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top-</a:t>
            </a:r>
            <a:r>
              <a:rPr sz="2400" b="1" dirty="0">
                <a:latin typeface="Arial"/>
                <a:cs typeface="Arial"/>
              </a:rPr>
              <a:t>performing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products,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seasonal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sales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patterns,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 </a:t>
            </a:r>
            <a:r>
              <a:rPr sz="2400" b="1" dirty="0">
                <a:latin typeface="Arial"/>
                <a:cs typeface="Arial"/>
              </a:rPr>
              <a:t>underperforming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regions.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Built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dashboards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Tableau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/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Power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BI</a:t>
            </a:r>
            <a:r>
              <a:rPr sz="2400" spc="-25" dirty="0">
                <a:latin typeface="Arial"/>
                <a:cs typeface="Arial"/>
              </a:rPr>
              <a:t>, </a:t>
            </a:r>
            <a:r>
              <a:rPr sz="2400" dirty="0">
                <a:latin typeface="Arial"/>
                <a:cs typeface="Arial"/>
              </a:rPr>
              <a:t>transforming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clear,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interactive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visualizations.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Implemented </a:t>
            </a:r>
            <a:r>
              <a:rPr sz="2400" b="1" dirty="0">
                <a:latin typeface="Arial"/>
                <a:cs typeface="Arial"/>
              </a:rPr>
              <a:t>dynamic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filters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parameters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(time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period,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category,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region)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enable </a:t>
            </a:r>
            <a:r>
              <a:rPr sz="2400" dirty="0">
                <a:latin typeface="Arial"/>
                <a:cs typeface="Arial"/>
              </a:rPr>
              <a:t>detailed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exploration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drill-</a:t>
            </a:r>
            <a:r>
              <a:rPr sz="2400" dirty="0">
                <a:latin typeface="Arial"/>
                <a:cs typeface="Arial"/>
              </a:rPr>
              <a:t>down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analysis.Enabled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stakeholders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b="1" dirty="0">
                <a:latin typeface="Arial"/>
                <a:cs typeface="Arial"/>
              </a:rPr>
              <a:t>identify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top- </a:t>
            </a:r>
            <a:r>
              <a:rPr sz="2400" b="1" dirty="0">
                <a:latin typeface="Arial"/>
                <a:cs typeface="Arial"/>
              </a:rPr>
              <a:t>performing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products,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high-</a:t>
            </a:r>
            <a:r>
              <a:rPr sz="2400" b="1" dirty="0">
                <a:latin typeface="Arial"/>
                <a:cs typeface="Arial"/>
              </a:rPr>
              <a:t>value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customers,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seasonal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trends,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 </a:t>
            </a:r>
            <a:r>
              <a:rPr sz="2400" b="1" dirty="0">
                <a:latin typeface="Arial"/>
                <a:cs typeface="Arial"/>
              </a:rPr>
              <a:t>underperforming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regions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2694" y="463734"/>
            <a:ext cx="74161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7830" algn="l"/>
                <a:tab pos="2754630" algn="l"/>
                <a:tab pos="4430395" algn="l"/>
              </a:tabLst>
            </a:pPr>
            <a:r>
              <a:rPr sz="5400" spc="-20" dirty="0"/>
              <a:t>Step</a:t>
            </a:r>
            <a:r>
              <a:rPr sz="5400" dirty="0"/>
              <a:t>	</a:t>
            </a:r>
            <a:r>
              <a:rPr sz="5400" spc="-25" dirty="0"/>
              <a:t>By</a:t>
            </a:r>
            <a:r>
              <a:rPr sz="5400" dirty="0"/>
              <a:t>	</a:t>
            </a:r>
            <a:r>
              <a:rPr sz="5400" spc="-20" dirty="0"/>
              <a:t>Step</a:t>
            </a:r>
            <a:r>
              <a:rPr sz="5400" dirty="0"/>
              <a:t>	</a:t>
            </a:r>
            <a:r>
              <a:rPr sz="5400" spc="-10" dirty="0"/>
              <a:t>Progress</a:t>
            </a:r>
            <a:endParaRPr sz="5400"/>
          </a:p>
        </p:txBody>
      </p:sp>
      <p:grpSp>
        <p:nvGrpSpPr>
          <p:cNvPr id="4" name="object 4"/>
          <p:cNvGrpSpPr/>
          <p:nvPr/>
        </p:nvGrpSpPr>
        <p:grpSpPr>
          <a:xfrm>
            <a:off x="0" y="2577884"/>
            <a:ext cx="18288000" cy="7709534"/>
            <a:chOff x="0" y="2577884"/>
            <a:chExt cx="18288000" cy="7709534"/>
          </a:xfrm>
        </p:grpSpPr>
        <p:sp>
          <p:nvSpPr>
            <p:cNvPr id="5" name="object 5"/>
            <p:cNvSpPr/>
            <p:nvPr/>
          </p:nvSpPr>
          <p:spPr>
            <a:xfrm>
              <a:off x="0" y="10037407"/>
              <a:ext cx="18288000" cy="250190"/>
            </a:xfrm>
            <a:custGeom>
              <a:avLst/>
              <a:gdLst/>
              <a:ahLst/>
              <a:cxnLst/>
              <a:rect l="l" t="t" r="r" b="b"/>
              <a:pathLst>
                <a:path w="18288000" h="250190">
                  <a:moveTo>
                    <a:pt x="0" y="249593"/>
                  </a:moveTo>
                  <a:lnTo>
                    <a:pt x="0" y="0"/>
                  </a:lnTo>
                  <a:lnTo>
                    <a:pt x="18288000" y="0"/>
                  </a:lnTo>
                  <a:lnTo>
                    <a:pt x="18288000" y="249593"/>
                  </a:lnTo>
                  <a:lnTo>
                    <a:pt x="0" y="249593"/>
                  </a:lnTo>
                  <a:close/>
                </a:path>
              </a:pathLst>
            </a:custGeom>
            <a:solidFill>
              <a:srgbClr val="146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7031" y="2577884"/>
              <a:ext cx="6295351" cy="63449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38241" y="3037738"/>
            <a:ext cx="5775325" cy="153479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75"/>
              </a:spcBef>
            </a:pPr>
            <a:r>
              <a:rPr sz="3200" dirty="0">
                <a:solidFill>
                  <a:srgbClr val="5E4BE6"/>
                </a:solidFill>
                <a:latin typeface="Arial"/>
                <a:cs typeface="Arial"/>
              </a:rPr>
              <a:t>Excel</a:t>
            </a:r>
            <a:r>
              <a:rPr sz="3200" spc="-40" dirty="0">
                <a:solidFill>
                  <a:srgbClr val="5E4BE6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5E4BE6"/>
                </a:solidFill>
                <a:latin typeface="Arial"/>
                <a:cs typeface="Arial"/>
              </a:rPr>
              <a:t>Dashboard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375"/>
              </a:spcBef>
            </a:pPr>
            <a:r>
              <a:rPr sz="2800" dirty="0">
                <a:solidFill>
                  <a:srgbClr val="2A2742"/>
                </a:solidFill>
                <a:latin typeface="Arial"/>
                <a:cs typeface="Arial"/>
              </a:rPr>
              <a:t>Create</a:t>
            </a:r>
            <a:r>
              <a:rPr sz="2800" spc="-90" dirty="0">
                <a:solidFill>
                  <a:srgbClr val="2A274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A2742"/>
                </a:solidFill>
                <a:latin typeface="Arial"/>
                <a:cs typeface="Arial"/>
              </a:rPr>
              <a:t>a</a:t>
            </a:r>
            <a:r>
              <a:rPr sz="2800" spc="-90" dirty="0">
                <a:solidFill>
                  <a:srgbClr val="2A274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A2742"/>
                </a:solidFill>
                <a:latin typeface="Arial"/>
                <a:cs typeface="Arial"/>
              </a:rPr>
              <a:t>dashboard</a:t>
            </a:r>
            <a:r>
              <a:rPr sz="2800" spc="-85" dirty="0">
                <a:solidFill>
                  <a:srgbClr val="2A274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A2742"/>
                </a:solidFill>
                <a:latin typeface="Arial"/>
                <a:cs typeface="Arial"/>
              </a:rPr>
              <a:t>using</a:t>
            </a:r>
            <a:r>
              <a:rPr sz="2800" spc="-90" dirty="0">
                <a:solidFill>
                  <a:srgbClr val="2A274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A2742"/>
                </a:solidFill>
                <a:latin typeface="Arial"/>
                <a:cs typeface="Arial"/>
              </a:rPr>
              <a:t>with</a:t>
            </a:r>
            <a:r>
              <a:rPr sz="2800" spc="-85" dirty="0">
                <a:solidFill>
                  <a:srgbClr val="2A2742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A2742"/>
                </a:solidFill>
                <a:latin typeface="Arial"/>
                <a:cs typeface="Arial"/>
              </a:rPr>
              <a:t>excel </a:t>
            </a:r>
            <a:r>
              <a:rPr sz="2800" spc="-20" dirty="0">
                <a:solidFill>
                  <a:srgbClr val="2A2742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2467" y="2801741"/>
            <a:ext cx="4973955" cy="1426845"/>
          </a:xfrm>
          <a:prstGeom prst="rect">
            <a:avLst/>
          </a:prstGeom>
        </p:spPr>
        <p:txBody>
          <a:bodyPr vert="horz" wrap="square" lIns="0" tIns="271780" rIns="0" bIns="0" rtlCol="0">
            <a:spAutoFit/>
          </a:bodyPr>
          <a:lstStyle/>
          <a:p>
            <a:pPr marL="3213100">
              <a:lnSpc>
                <a:spcPct val="100000"/>
              </a:lnSpc>
              <a:spcBef>
                <a:spcPts val="2140"/>
              </a:spcBef>
            </a:pPr>
            <a:r>
              <a:rPr sz="3200" dirty="0">
                <a:solidFill>
                  <a:srgbClr val="5E4BE6"/>
                </a:solidFill>
                <a:latin typeface="Arial"/>
                <a:cs typeface="Arial"/>
              </a:rPr>
              <a:t>KPI'S</a:t>
            </a:r>
            <a:r>
              <a:rPr sz="3200" spc="-75" dirty="0">
                <a:solidFill>
                  <a:srgbClr val="5E4BE6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5E4BE6"/>
                </a:solidFill>
                <a:latin typeface="Arial"/>
                <a:cs typeface="Arial"/>
              </a:rPr>
              <a:t>List</a:t>
            </a:r>
            <a:endParaRPr sz="3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One</a:t>
            </a:r>
            <a:r>
              <a:rPr sz="2800"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by</a:t>
            </a:r>
            <a:r>
              <a:rPr sz="28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One</a:t>
            </a:r>
            <a:r>
              <a:rPr sz="28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Solve</a:t>
            </a:r>
            <a:r>
              <a:rPr sz="28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28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Arial"/>
                <a:cs typeface="Arial"/>
              </a:rPr>
              <a:t>kpi's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2536" y="5946395"/>
            <a:ext cx="5031740" cy="203390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69365">
              <a:lnSpc>
                <a:spcPct val="100000"/>
              </a:lnSpc>
              <a:spcBef>
                <a:spcPts val="1650"/>
              </a:spcBef>
            </a:pPr>
            <a:r>
              <a:rPr sz="3200" dirty="0">
                <a:solidFill>
                  <a:srgbClr val="5E4BE6"/>
                </a:solidFill>
                <a:latin typeface="Arial"/>
                <a:cs typeface="Arial"/>
              </a:rPr>
              <a:t>Power</a:t>
            </a:r>
            <a:r>
              <a:rPr sz="3200" spc="-25" dirty="0">
                <a:solidFill>
                  <a:srgbClr val="5E4BE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5E4BE6"/>
                </a:solidFill>
                <a:latin typeface="Arial"/>
                <a:cs typeface="Arial"/>
              </a:rPr>
              <a:t>BI</a:t>
            </a:r>
            <a:r>
              <a:rPr sz="3200" spc="-20" dirty="0">
                <a:solidFill>
                  <a:srgbClr val="5E4BE6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5E4BE6"/>
                </a:solidFill>
                <a:latin typeface="Arial"/>
                <a:cs typeface="Arial"/>
              </a:rPr>
              <a:t>Dashboard</a:t>
            </a:r>
            <a:endParaRPr sz="3200">
              <a:latin typeface="Arial"/>
              <a:cs typeface="Arial"/>
            </a:endParaRPr>
          </a:p>
          <a:p>
            <a:pPr marL="586105" marR="920115" indent="-574040" algn="r">
              <a:lnSpc>
                <a:spcPts val="2850"/>
              </a:lnSpc>
              <a:spcBef>
                <a:spcPts val="1880"/>
              </a:spcBef>
            </a:pP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Connect</a:t>
            </a:r>
            <a:r>
              <a:rPr sz="280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SQL</a:t>
            </a:r>
            <a:r>
              <a:rPr sz="280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database</a:t>
            </a:r>
            <a:r>
              <a:rPr sz="280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Power</a:t>
            </a:r>
            <a:r>
              <a:rPr sz="280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BI</a:t>
            </a:r>
            <a:r>
              <a:rPr sz="280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create</a:t>
            </a:r>
            <a:r>
              <a:rPr sz="280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  <a:p>
            <a:pPr marR="922019" algn="r">
              <a:lnSpc>
                <a:spcPts val="2840"/>
              </a:lnSpc>
            </a:pPr>
            <a:r>
              <a:rPr sz="2800" spc="-10" dirty="0">
                <a:solidFill>
                  <a:srgbClr val="252525"/>
                </a:solidFill>
                <a:latin typeface="Arial"/>
                <a:cs typeface="Arial"/>
              </a:rPr>
              <a:t>dashboards.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19115" y="6078635"/>
            <a:ext cx="5928360" cy="14243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solidFill>
                  <a:srgbClr val="5E4BE6"/>
                </a:solidFill>
                <a:latin typeface="Arial"/>
                <a:cs typeface="Arial"/>
              </a:rPr>
              <a:t>Tableau</a:t>
            </a:r>
            <a:r>
              <a:rPr sz="3200" spc="-25" dirty="0">
                <a:solidFill>
                  <a:srgbClr val="5E4BE6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5E4BE6"/>
                </a:solidFill>
                <a:latin typeface="Arial"/>
                <a:cs typeface="Arial"/>
              </a:rPr>
              <a:t>Dashboard</a:t>
            </a:r>
            <a:endParaRPr sz="3200">
              <a:latin typeface="Arial"/>
              <a:cs typeface="Arial"/>
            </a:endParaRPr>
          </a:p>
          <a:p>
            <a:pPr marL="67310" marR="5080">
              <a:lnSpc>
                <a:spcPts val="2850"/>
              </a:lnSpc>
              <a:spcBef>
                <a:spcPts val="969"/>
              </a:spcBef>
            </a:pP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Create</a:t>
            </a:r>
            <a:r>
              <a:rPr sz="280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80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adventure</a:t>
            </a:r>
            <a:r>
              <a:rPr sz="280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works</a:t>
            </a:r>
            <a:r>
              <a:rPr sz="280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Arial"/>
                <a:cs typeface="Arial"/>
              </a:rPr>
              <a:t>dashboard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solve</a:t>
            </a:r>
            <a:r>
              <a:rPr sz="28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8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SQL</a:t>
            </a:r>
            <a:r>
              <a:rPr sz="28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Arial"/>
                <a:cs typeface="Arial"/>
              </a:rPr>
              <a:t>Queries.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89341" cy="68926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2642" y="463734"/>
            <a:ext cx="1465389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2195" algn="l"/>
                <a:tab pos="5878195" algn="l"/>
                <a:tab pos="7860030" algn="l"/>
                <a:tab pos="8545830" algn="l"/>
                <a:tab pos="12926060" algn="l"/>
              </a:tabLst>
            </a:pPr>
            <a:r>
              <a:rPr sz="5400" spc="-10" dirty="0"/>
              <a:t>Adventure</a:t>
            </a:r>
            <a:r>
              <a:rPr sz="5400" dirty="0"/>
              <a:t>	</a:t>
            </a:r>
            <a:r>
              <a:rPr sz="5400" spc="-10" dirty="0"/>
              <a:t>Works</a:t>
            </a:r>
            <a:r>
              <a:rPr sz="5400" dirty="0"/>
              <a:t>	</a:t>
            </a:r>
            <a:r>
              <a:rPr sz="5400" spc="-10" dirty="0"/>
              <a:t>Sales</a:t>
            </a:r>
            <a:r>
              <a:rPr sz="5400" dirty="0"/>
              <a:t>	</a:t>
            </a:r>
            <a:r>
              <a:rPr sz="5400" spc="-50" dirty="0"/>
              <a:t>&amp;</a:t>
            </a:r>
            <a:r>
              <a:rPr sz="5400" dirty="0"/>
              <a:t>	</a:t>
            </a:r>
            <a:r>
              <a:rPr sz="5400" spc="-10" dirty="0"/>
              <a:t>Performance</a:t>
            </a:r>
            <a:r>
              <a:rPr sz="5400" dirty="0"/>
              <a:t>	</a:t>
            </a:r>
            <a:r>
              <a:rPr sz="5400" spc="-10" dirty="0"/>
              <a:t>KPI’s</a:t>
            </a:r>
            <a:endParaRPr sz="5400"/>
          </a:p>
        </p:txBody>
      </p:sp>
      <p:sp>
        <p:nvSpPr>
          <p:cNvPr id="4" name="object 4"/>
          <p:cNvSpPr/>
          <p:nvPr/>
        </p:nvSpPr>
        <p:spPr>
          <a:xfrm>
            <a:off x="0" y="10037406"/>
            <a:ext cx="18288000" cy="250190"/>
          </a:xfrm>
          <a:custGeom>
            <a:avLst/>
            <a:gdLst/>
            <a:ahLst/>
            <a:cxnLst/>
            <a:rect l="l" t="t" r="r" b="b"/>
            <a:pathLst>
              <a:path w="18288000" h="250190">
                <a:moveTo>
                  <a:pt x="0" y="249593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249593"/>
                </a:lnTo>
                <a:lnTo>
                  <a:pt x="0" y="249593"/>
                </a:lnTo>
                <a:close/>
              </a:path>
            </a:pathLst>
          </a:custGeom>
          <a:solidFill>
            <a:srgbClr val="146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12339" y="3051373"/>
            <a:ext cx="5083810" cy="432874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Total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Sales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Amount</a:t>
            </a:r>
            <a:endParaRPr sz="2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Total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Orders</a:t>
            </a:r>
            <a:endParaRPr sz="2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orders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per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Day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/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Month /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Year</a:t>
            </a:r>
            <a:endParaRPr sz="2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Sales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Growth % (MoM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/ </a:t>
            </a:r>
            <a:r>
              <a:rPr sz="2800" spc="-20" dirty="0">
                <a:latin typeface="Arial"/>
                <a:cs typeface="Arial"/>
              </a:rPr>
              <a:t>YoY)</a:t>
            </a:r>
            <a:endParaRPr sz="2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Total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Profit</a:t>
            </a:r>
            <a:endParaRPr lang="en-US" sz="2800" spc="-1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</a:tabLst>
            </a:pPr>
            <a:r>
              <a:rPr sz="2800" spc="-25" dirty="0">
                <a:latin typeface="Arial"/>
                <a:cs typeface="Arial"/>
              </a:rPr>
              <a:t>Top-</a:t>
            </a:r>
            <a:r>
              <a:rPr sz="2800" dirty="0">
                <a:latin typeface="Arial"/>
                <a:cs typeface="Arial"/>
              </a:rPr>
              <a:t>Selling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Product</a:t>
            </a:r>
            <a:endParaRPr lang="en-US" sz="2800" spc="-1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Sales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Region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/</a:t>
            </a:r>
            <a:r>
              <a:rPr sz="2800" spc="-10" dirty="0">
                <a:latin typeface="Arial"/>
                <a:cs typeface="Arial"/>
              </a:rPr>
              <a:t> Territory</a:t>
            </a:r>
            <a:endParaRPr lang="en-US" sz="2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</a:tabLst>
            </a:pPr>
            <a:r>
              <a:rPr sz="2800" spc="-25" dirty="0">
                <a:latin typeface="Arial"/>
                <a:cs typeface="Arial"/>
              </a:rPr>
              <a:t>Territory-</a:t>
            </a:r>
            <a:r>
              <a:rPr sz="2800" dirty="0">
                <a:latin typeface="Arial"/>
                <a:cs typeface="Arial"/>
              </a:rPr>
              <a:t>wise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Sales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Growth</a:t>
            </a:r>
            <a:endParaRPr sz="2800" dirty="0">
              <a:latin typeface="Arial"/>
              <a:cs typeface="Arial"/>
            </a:endParaRPr>
          </a:p>
          <a:p>
            <a:pPr marL="3355975">
              <a:lnSpc>
                <a:spcPts val="2795"/>
              </a:lnSpc>
            </a:pPr>
            <a:r>
              <a:rPr sz="2800" spc="-50" dirty="0">
                <a:solidFill>
                  <a:srgbClr val="252525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66323" cy="101259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037406"/>
              <a:ext cx="18288000" cy="250190"/>
            </a:xfrm>
            <a:custGeom>
              <a:avLst/>
              <a:gdLst/>
              <a:ahLst/>
              <a:cxnLst/>
              <a:rect l="l" t="t" r="r" b="b"/>
              <a:pathLst>
                <a:path w="18288000" h="250190">
                  <a:moveTo>
                    <a:pt x="0" y="249593"/>
                  </a:moveTo>
                  <a:lnTo>
                    <a:pt x="0" y="0"/>
                  </a:lnTo>
                  <a:lnTo>
                    <a:pt x="18288000" y="0"/>
                  </a:lnTo>
                  <a:lnTo>
                    <a:pt x="18288000" y="249593"/>
                  </a:lnTo>
                  <a:lnTo>
                    <a:pt x="0" y="249593"/>
                  </a:lnTo>
                  <a:close/>
                </a:path>
              </a:pathLst>
            </a:custGeom>
            <a:solidFill>
              <a:srgbClr val="146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32722" y="137668"/>
            <a:ext cx="128225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6068060" algn="l"/>
                <a:tab pos="8354695" algn="l"/>
              </a:tabLst>
            </a:pPr>
            <a:r>
              <a:rPr sz="4800" spc="-10" dirty="0">
                <a:solidFill>
                  <a:srgbClr val="206D70"/>
                </a:solidFill>
              </a:rPr>
              <a:t>EXCEL</a:t>
            </a:r>
            <a:r>
              <a:rPr lang="en-US" sz="4800" spc="-10" dirty="0">
                <a:solidFill>
                  <a:srgbClr val="206D70"/>
                </a:solidFill>
              </a:rPr>
              <a:t> </a:t>
            </a:r>
            <a:r>
              <a:rPr sz="4800" spc="-10" dirty="0">
                <a:solidFill>
                  <a:srgbClr val="206D70"/>
                </a:solidFill>
              </a:rPr>
              <a:t>Adventure</a:t>
            </a:r>
            <a:r>
              <a:rPr lang="en-US" sz="4800" spc="-10" dirty="0">
                <a:solidFill>
                  <a:srgbClr val="206D70"/>
                </a:solidFill>
              </a:rPr>
              <a:t> </a:t>
            </a:r>
            <a:r>
              <a:rPr sz="4800" spc="-10" dirty="0">
                <a:solidFill>
                  <a:srgbClr val="206D70"/>
                </a:solidFill>
              </a:rPr>
              <a:t>Works</a:t>
            </a:r>
            <a:r>
              <a:rPr lang="en-US" sz="4800" spc="-10" dirty="0">
                <a:solidFill>
                  <a:srgbClr val="206D70"/>
                </a:solidFill>
              </a:rPr>
              <a:t> </a:t>
            </a:r>
            <a:r>
              <a:rPr sz="4800" spc="-10" dirty="0">
                <a:solidFill>
                  <a:srgbClr val="206D70"/>
                </a:solidFill>
              </a:rPr>
              <a:t>DASHBOARD</a:t>
            </a:r>
            <a:endParaRPr sz="4800" dirty="0"/>
          </a:p>
        </p:txBody>
      </p:sp>
      <p:pic>
        <p:nvPicPr>
          <p:cNvPr id="6" name="object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" y="958278"/>
            <a:ext cx="17221200" cy="90791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5000" y="84803"/>
            <a:ext cx="126288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161665" algn="l"/>
                <a:tab pos="6721475" algn="l"/>
                <a:tab pos="9012555" algn="l"/>
              </a:tabLst>
            </a:pPr>
            <a:r>
              <a:rPr sz="4800" spc="-10" dirty="0">
                <a:latin typeface="Arial"/>
                <a:cs typeface="Arial"/>
              </a:rPr>
              <a:t>Power</a:t>
            </a:r>
            <a:r>
              <a:rPr lang="en-US" sz="4800" spc="-10" dirty="0">
                <a:latin typeface="Arial"/>
                <a:cs typeface="Arial"/>
              </a:rPr>
              <a:t> </a:t>
            </a:r>
            <a:r>
              <a:rPr sz="4800" spc="-10" dirty="0">
                <a:latin typeface="Arial"/>
                <a:cs typeface="Arial"/>
              </a:rPr>
              <a:t>Bi</a:t>
            </a:r>
            <a:r>
              <a:rPr lang="en-US" sz="4800" spc="-10" dirty="0"/>
              <a:t> </a:t>
            </a:r>
            <a:r>
              <a:rPr sz="4800" spc="-10" dirty="0">
                <a:latin typeface="Arial"/>
                <a:cs typeface="Arial"/>
              </a:rPr>
              <a:t>Adventure</a:t>
            </a:r>
            <a:r>
              <a:rPr lang="en-US" sz="4800" spc="-10" dirty="0"/>
              <a:t> </a:t>
            </a:r>
            <a:r>
              <a:rPr sz="4800" spc="-10" dirty="0">
                <a:latin typeface="Arial"/>
                <a:cs typeface="Arial"/>
              </a:rPr>
              <a:t>Works</a:t>
            </a:r>
            <a:r>
              <a:rPr lang="en-US" sz="4800" spc="-10" dirty="0"/>
              <a:t> </a:t>
            </a:r>
            <a:r>
              <a:rPr sz="4800" spc="-10" dirty="0">
                <a:latin typeface="Arial"/>
                <a:cs typeface="Arial"/>
              </a:rPr>
              <a:t>Dashboard</a:t>
            </a:r>
            <a:endParaRPr sz="48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DDC1A-6038-A0F7-DAFB-26680EB1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20380"/>
            <a:ext cx="17526000" cy="9252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1200" y="133360"/>
            <a:ext cx="126288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161665" algn="l"/>
                <a:tab pos="6721475" algn="l"/>
                <a:tab pos="9012555" algn="l"/>
              </a:tabLst>
            </a:pPr>
            <a:r>
              <a:rPr sz="4800" spc="-10" dirty="0" err="1">
                <a:latin typeface="Arial"/>
                <a:cs typeface="Arial"/>
              </a:rPr>
              <a:t>PowerBi</a:t>
            </a:r>
            <a:r>
              <a:rPr lang="en-US" sz="4800" spc="-10" dirty="0"/>
              <a:t> </a:t>
            </a:r>
            <a:r>
              <a:rPr sz="4800" spc="-10" dirty="0">
                <a:latin typeface="Arial"/>
                <a:cs typeface="Arial"/>
              </a:rPr>
              <a:t>Adventure</a:t>
            </a:r>
            <a:r>
              <a:rPr lang="en-US" sz="4800" spc="-10" dirty="0"/>
              <a:t> </a:t>
            </a:r>
            <a:r>
              <a:rPr sz="4800" spc="-10" dirty="0">
                <a:latin typeface="Arial"/>
                <a:cs typeface="Arial"/>
              </a:rPr>
              <a:t>Works</a:t>
            </a:r>
            <a:r>
              <a:rPr lang="en-US" sz="4800" spc="-10" dirty="0"/>
              <a:t> </a:t>
            </a:r>
            <a:r>
              <a:rPr sz="4800" spc="-10" dirty="0">
                <a:latin typeface="Arial"/>
                <a:cs typeface="Arial"/>
              </a:rPr>
              <a:t>Dashboard</a:t>
            </a:r>
            <a:endParaRPr sz="48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32F24-63CD-9CC4-9C28-BF1A62857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034076"/>
            <a:ext cx="17145000" cy="91195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71165" y="0"/>
            <a:ext cx="123456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878455" algn="l"/>
                <a:tab pos="6438265" algn="l"/>
                <a:tab pos="8729345" algn="l"/>
              </a:tabLst>
            </a:pPr>
            <a:r>
              <a:rPr sz="4800" spc="-10" dirty="0">
                <a:latin typeface="Arial"/>
                <a:cs typeface="Arial"/>
              </a:rPr>
              <a:t>Tableau</a:t>
            </a:r>
            <a:r>
              <a:rPr lang="en-US" sz="4800" spc="-10" dirty="0"/>
              <a:t> </a:t>
            </a:r>
            <a:r>
              <a:rPr sz="4800" spc="-10" dirty="0">
                <a:latin typeface="Arial"/>
                <a:cs typeface="Arial"/>
              </a:rPr>
              <a:t>Adventure</a:t>
            </a:r>
            <a:r>
              <a:rPr lang="en-US" sz="4800" spc="-10" dirty="0"/>
              <a:t> </a:t>
            </a:r>
            <a:r>
              <a:rPr sz="4800" spc="-10" dirty="0">
                <a:latin typeface="Arial"/>
                <a:cs typeface="Arial"/>
              </a:rPr>
              <a:t>Works</a:t>
            </a:r>
            <a:r>
              <a:rPr lang="en-US" sz="4800" spc="-10" dirty="0"/>
              <a:t> </a:t>
            </a:r>
            <a:r>
              <a:rPr sz="4800" spc="-10" dirty="0">
                <a:latin typeface="Arial"/>
                <a:cs typeface="Arial"/>
              </a:rPr>
              <a:t>Dashboard</a:t>
            </a:r>
            <a:endParaRPr sz="48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86605-33CE-5F77-164C-E933DCDF7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9" y="908090"/>
            <a:ext cx="17673701" cy="9182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262" y="0"/>
            <a:ext cx="4872038" cy="5100639"/>
          </a:xfrm>
          <a:prstGeom prst="flowChartDocument">
            <a:avLst/>
          </a:prstGeom>
          <a:solidFill>
            <a:srgbClr val="5B6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57300" y="256743"/>
            <a:ext cx="4260273" cy="3556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  <a:tabLst>
                <a:tab pos="1197610" algn="l"/>
              </a:tabLst>
            </a:pPr>
            <a:r>
              <a:rPr lang="en-US" sz="4800" kern="1200" spc="-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48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Queries</a:t>
            </a:r>
          </a:p>
        </p:txBody>
      </p:sp>
      <p:pic>
        <p:nvPicPr>
          <p:cNvPr id="4" name="object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70939" y="256743"/>
            <a:ext cx="10459799" cy="95349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475</Words>
  <Application>Microsoft Office PowerPoint</Application>
  <PresentationFormat>Custom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P1074 Adventure Works Project</vt:lpstr>
      <vt:lpstr>Summary of Adventure Works</vt:lpstr>
      <vt:lpstr>Step By Step Progress</vt:lpstr>
      <vt:lpstr>Adventure Works Sales &amp; Performance KPI’s</vt:lpstr>
      <vt:lpstr>EXCEL Adventure Works DASHBOARD</vt:lpstr>
      <vt:lpstr>Power Bi Adventure Works Dashboard</vt:lpstr>
      <vt:lpstr>PowerBi Adventure Works Dashboard</vt:lpstr>
      <vt:lpstr>Tableau Adventure Works Dashboard</vt:lpstr>
      <vt:lpstr>SQL Queries</vt:lpstr>
      <vt:lpstr>SQL Queries</vt:lpstr>
      <vt:lpstr>SQL Queries</vt:lpstr>
      <vt:lpstr>SQL Queries</vt:lpstr>
      <vt:lpstr>Key Insights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tushar kumarr</cp:lastModifiedBy>
  <cp:revision>3</cp:revision>
  <dcterms:created xsi:type="dcterms:W3CDTF">2025-12-23T19:03:06Z</dcterms:created>
  <dcterms:modified xsi:type="dcterms:W3CDTF">2025-12-23T19:26:03Z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2025-12-23T00:00:00Z</vt:filetime>
  </property>
  <property fmtid="{D5CDD505-2E9C-101B-9397-08002B2CF9AE}" pid="3" name="LastSaved">
    <vt:filetime>2025-12-23T00:00:00Z</vt:filetime>
  </property>
  <property fmtid="{D5CDD505-2E9C-101B-9397-08002B2CF9AE}" pid="4" name="Producer">
    <vt:lpwstr>3-Heights(TM) PDF Security Shell 4.8.25.2 (http://www.pdf-tools.com)</vt:lpwstr>
  </property>
</Properties>
</file>